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1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58" r:id="rId17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 autoAdjust="0"/>
    <p:restoredTop sz="94655" autoAdjust="0"/>
  </p:normalViewPr>
  <p:slideViewPr>
    <p:cSldViewPr>
      <p:cViewPr varScale="1">
        <p:scale>
          <a:sx n="124" d="100"/>
          <a:sy n="124" d="100"/>
        </p:scale>
        <p:origin x="12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553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303DAB-7232-4003-9A3C-6AA0CB34035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828BC8-6CC5-4DBF-9B0E-A6C75B9D294D}" type="slidenum">
              <a:rPr lang="en-US"/>
              <a:pPr/>
              <a:t>1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893092-DF02-4589-ADDB-235250F23230}" type="slidenum">
              <a:rPr lang="en-US"/>
              <a:pPr/>
              <a:t>3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91B436-CC3C-4E4C-BAD1-893BFD24D4DE}" type="slidenum">
              <a:rPr lang="en-US"/>
              <a:pPr/>
              <a:t>16</a:t>
            </a:fld>
            <a:endParaRPr 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4365625"/>
            <a:ext cx="4465638" cy="750888"/>
          </a:xfrm>
        </p:spPr>
        <p:txBody>
          <a:bodyPr/>
          <a:lstStyle>
            <a:lvl1pPr>
              <a:defRPr sz="2400" b="1">
                <a:solidFill>
                  <a:srgbClr val="000000"/>
                </a:solidFill>
              </a:defRPr>
            </a:lvl1pPr>
          </a:lstStyle>
          <a:p>
            <a:r>
              <a:rPr lang="ru-RU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5300663"/>
            <a:ext cx="4465638" cy="503237"/>
          </a:xfrm>
        </p:spPr>
        <p:txBody>
          <a:bodyPr/>
          <a:lstStyle>
            <a:lvl1pPr marL="0" indent="0">
              <a:buFontTx/>
              <a:buNone/>
              <a:defRPr sz="2000" b="1"/>
            </a:lvl1pPr>
          </a:lstStyle>
          <a:p>
            <a:r>
              <a:rPr lang="ru-RU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75463" y="188913"/>
            <a:ext cx="1871662" cy="62642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58888" y="188913"/>
            <a:ext cx="5464175" cy="62642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58888" y="1125538"/>
            <a:ext cx="3667125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78413" y="1125538"/>
            <a:ext cx="3668712" cy="5327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188913"/>
            <a:ext cx="712946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8888" y="1125538"/>
            <a:ext cx="7488237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2"/>
            <a:r>
              <a:rPr lang="ru-RU"/>
              <a:t>Fifth level</a:t>
            </a:r>
          </a:p>
          <a:p>
            <a:pPr lvl="1"/>
            <a:r>
              <a:rPr lang="ru-RU"/>
              <a:t>Second level</a:t>
            </a:r>
          </a:p>
          <a:p>
            <a:pPr lvl="0"/>
            <a:r>
              <a:rPr lang="ru-RU"/>
              <a:t>Third level</a:t>
            </a:r>
          </a:p>
          <a:p>
            <a:pPr lvl="1"/>
            <a:r>
              <a:rPr lang="ru-RU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b="1">
          <a:solidFill>
            <a:srgbClr val="000000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rajat3@illinois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imulating-the-fifa-world-cup-2022-d363fad7da22" TargetMode="External"/><Relationship Id="rId2" Type="http://schemas.openxmlformats.org/officeDocument/2006/relationships/hyperlink" Target="https://www.espn.com/soccer/fifa-world-cup/story/3860182/2022-world-cup-how-qualifying-works-around-the-worl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e.ac.uk/download/pdf/216466812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iralrayani/World-Cup-Simulator.gi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nsfermarkt.us/statistik/weltrangliste" TargetMode="External"/><Relationship Id="rId2" Type="http://schemas.openxmlformats.org/officeDocument/2006/relationships/hyperlink" Target="https://www.kaggle.com/stefanoleone992/fifa-20-complete-player-datase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35896" y="260648"/>
            <a:ext cx="5328592" cy="792088"/>
          </a:xfrm>
          <a:noFill/>
        </p:spPr>
        <p:txBody>
          <a:bodyPr/>
          <a:lstStyle/>
          <a:p>
            <a:r>
              <a:rPr lang="en-US" dirty="0">
                <a:latin typeface="Tahoma" charset="0"/>
              </a:rPr>
              <a:t>FIFA World Cup 2022 Simulation</a:t>
            </a:r>
            <a:endParaRPr lang="uk-UA" dirty="0">
              <a:latin typeface="Tahoma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32040" y="908720"/>
            <a:ext cx="3960440" cy="252028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IS 597 Programming Analytics</a:t>
            </a:r>
          </a:p>
          <a:p>
            <a:pPr>
              <a:lnSpc>
                <a:spcPct val="90000"/>
              </a:lnSpc>
            </a:pPr>
            <a:r>
              <a:rPr lang="en-US" dirty="0"/>
              <a:t>School of Information ,UIUC</a:t>
            </a:r>
          </a:p>
          <a:p>
            <a:pPr>
              <a:lnSpc>
                <a:spcPct val="90000"/>
              </a:lnSpc>
            </a:pPr>
            <a:r>
              <a:rPr lang="en-US" dirty="0"/>
              <a:t>By - Rajat Kumar </a:t>
            </a:r>
          </a:p>
          <a:p>
            <a:pPr>
              <a:lnSpc>
                <a:spcPct val="90000"/>
              </a:lnSpc>
            </a:pPr>
            <a:r>
              <a:rPr lang="en-US" dirty="0"/>
              <a:t>Contact – </a:t>
            </a:r>
            <a:r>
              <a:rPr lang="en-US" dirty="0">
                <a:hlinkClick r:id="rId4"/>
              </a:rPr>
              <a:t>rajat3@illinois.edu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/rajat3Illinois/2021_Spring_finals</a:t>
            </a:r>
          </a:p>
          <a:p>
            <a:pPr>
              <a:lnSpc>
                <a:spcPct val="90000"/>
              </a:lnSpc>
            </a:pPr>
            <a:endParaRPr lang="uk-U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0043-370F-1849-8296-47CF4E74A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4624"/>
            <a:ext cx="8136830" cy="652289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Design Process and Key Observation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81E3B-AAC2-3E49-A79B-109AAEE80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36712"/>
            <a:ext cx="8495605" cy="5616476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Key Observations: -</a:t>
            </a:r>
          </a:p>
          <a:p>
            <a:pPr marL="0" indent="0">
              <a:buNone/>
            </a:pPr>
            <a:endParaRPr lang="en-US" sz="1600" b="1" dirty="0">
              <a:solidFill>
                <a:srgbClr val="0070C0"/>
              </a:solidFill>
            </a:endParaRPr>
          </a:p>
          <a:p>
            <a:r>
              <a:rPr lang="en-US" sz="1400" dirty="0"/>
              <a:t>Keen observation and pre-processing is crucial on the players_20 dataset containing the details of rating, market value, team position and nationality.</a:t>
            </a:r>
          </a:p>
          <a:p>
            <a:r>
              <a:rPr lang="en-US" sz="1400" dirty="0"/>
              <a:t>During the design process, it was noticed that there is a mismatch in the nation names as per the Team Ranking dataset and dataset.</a:t>
            </a:r>
          </a:p>
          <a:p>
            <a:r>
              <a:rPr lang="en-US" sz="1400" dirty="0"/>
              <a:t>For handling the above scenarios, proper pre-processing of data is undertaken.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600" b="1" dirty="0">
                <a:solidFill>
                  <a:srgbClr val="0070C0"/>
                </a:solidFill>
              </a:rPr>
              <a:t>Design Process: -</a:t>
            </a:r>
          </a:p>
          <a:p>
            <a:pPr marL="0" indent="0">
              <a:buNone/>
            </a:pPr>
            <a:endParaRPr lang="en-US" sz="1600" b="1" dirty="0">
              <a:solidFill>
                <a:srgbClr val="0070C0"/>
              </a:solidFill>
            </a:endParaRPr>
          </a:p>
          <a:p>
            <a:r>
              <a:rPr lang="en-US" sz="1400" dirty="0"/>
              <a:t>Keeping in mind all the above key observations and the relevant dataset, Panda’s data frame is predominantly used.</a:t>
            </a:r>
          </a:p>
          <a:p>
            <a:r>
              <a:rPr lang="en-US" sz="1400" dirty="0"/>
              <a:t>Since, it involves the team data stats, an OOP design defining the Team objects is developed, providing the necessary feasibility to output the results after every simulation.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03511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80FC-E529-B54D-B4AD-6C348B3A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913"/>
            <a:ext cx="8136830" cy="508000"/>
          </a:xfrm>
        </p:spPr>
        <p:txBody>
          <a:bodyPr/>
          <a:lstStyle/>
          <a:p>
            <a:pPr algn="ctr"/>
            <a:r>
              <a:rPr lang="en-US" dirty="0"/>
              <a:t>Results so far (In process):-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878E2-C3E3-7B46-9DA8-B6387A9E4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8639621" cy="547246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600" dirty="0"/>
          </a:p>
          <a:p>
            <a:pPr>
              <a:buFont typeface="Wingdings" pitchFamily="2" charset="2"/>
              <a:buChar char="q"/>
            </a:pPr>
            <a:r>
              <a:rPr lang="en-US" sz="1600" dirty="0"/>
              <a:t>Based on the design process and the data set.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Qualified Team Pots;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itchFamily="2" charset="2"/>
              <a:buChar char="q"/>
            </a:pPr>
            <a:endParaRPr lang="en-US" sz="16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657CDA5-EB64-BE4E-995B-66134702D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9896"/>
              </p:ext>
            </p:extLst>
          </p:nvPr>
        </p:nvGraphicFramePr>
        <p:xfrm>
          <a:off x="1043608" y="1988840"/>
          <a:ext cx="6552727" cy="3384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285">
                  <a:extLst>
                    <a:ext uri="{9D8B030D-6E8A-4147-A177-3AD203B41FA5}">
                      <a16:colId xmlns:a16="http://schemas.microsoft.com/office/drawing/2014/main" val="333586609"/>
                    </a:ext>
                  </a:extLst>
                </a:gridCol>
                <a:gridCol w="1598707">
                  <a:extLst>
                    <a:ext uri="{9D8B030D-6E8A-4147-A177-3AD203B41FA5}">
                      <a16:colId xmlns:a16="http://schemas.microsoft.com/office/drawing/2014/main" val="2958364929"/>
                    </a:ext>
                  </a:extLst>
                </a:gridCol>
                <a:gridCol w="1673536">
                  <a:extLst>
                    <a:ext uri="{9D8B030D-6E8A-4147-A177-3AD203B41FA5}">
                      <a16:colId xmlns:a16="http://schemas.microsoft.com/office/drawing/2014/main" val="1558695904"/>
                    </a:ext>
                  </a:extLst>
                </a:gridCol>
                <a:gridCol w="1800199">
                  <a:extLst>
                    <a:ext uri="{9D8B030D-6E8A-4147-A177-3AD203B41FA5}">
                      <a16:colId xmlns:a16="http://schemas.microsoft.com/office/drawing/2014/main" val="956276391"/>
                    </a:ext>
                  </a:extLst>
                </a:gridCol>
              </a:tblGrid>
              <a:tr h="376041">
                <a:tc>
                  <a:txBody>
                    <a:bodyPr/>
                    <a:lstStyle/>
                    <a:p>
                      <a:r>
                        <a:rPr lang="en-US" sz="1600" dirty="0"/>
                        <a:t>Pot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725261"/>
                  </a:ext>
                </a:extLst>
              </a:tr>
              <a:tr h="376041">
                <a:tc>
                  <a:txBody>
                    <a:bodyPr/>
                    <a:lstStyle/>
                    <a:p>
                      <a:r>
                        <a:rPr lang="en-US" sz="1600" dirty="0"/>
                        <a:t>Qatar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Morocco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684503"/>
                  </a:ext>
                </a:extLst>
              </a:tr>
              <a:tr h="376041">
                <a:tc>
                  <a:txBody>
                    <a:bodyPr/>
                    <a:lstStyle/>
                    <a:p>
                      <a:r>
                        <a:rPr lang="en-US" sz="1600" dirty="0"/>
                        <a:t>Uruguay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South Korea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041453"/>
                  </a:ext>
                </a:extLst>
              </a:tr>
              <a:tr h="376041">
                <a:tc>
                  <a:txBody>
                    <a:bodyPr/>
                    <a:lstStyle/>
                    <a:p>
                      <a:r>
                        <a:rPr lang="en-US" sz="1600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Croatia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Sweden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Costa 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933342"/>
                  </a:ext>
                </a:extLst>
              </a:tr>
              <a:tr h="376041">
                <a:tc>
                  <a:txBody>
                    <a:bodyPr/>
                    <a:lstStyle/>
                    <a:p>
                      <a:r>
                        <a:rPr lang="en-US" sz="1600" dirty="0"/>
                        <a:t>Argentina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Ghana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50009"/>
                  </a:ext>
                </a:extLst>
              </a:tr>
              <a:tr h="376041">
                <a:tc>
                  <a:txBody>
                    <a:bodyPr/>
                    <a:lstStyle/>
                    <a:p>
                      <a:r>
                        <a:rPr lang="en-US" sz="1600" dirty="0"/>
                        <a:t>Portugal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Ivory Coast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37766"/>
                  </a:ext>
                </a:extLst>
              </a:tr>
              <a:tr h="376041">
                <a:tc>
                  <a:txBody>
                    <a:bodyPr/>
                    <a:lstStyle/>
                    <a:p>
                      <a:r>
                        <a:rPr lang="en-US" sz="1600" dirty="0"/>
                        <a:t>England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Netherlands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Saudi Arabia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187611"/>
                  </a:ext>
                </a:extLst>
              </a:tr>
              <a:tr h="376041">
                <a:tc>
                  <a:txBody>
                    <a:bodyPr/>
                    <a:lstStyle/>
                    <a:p>
                      <a:r>
                        <a:rPr lang="en-US" sz="16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Columbia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Serbia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144346"/>
                  </a:ext>
                </a:extLst>
              </a:tr>
              <a:tr h="376041">
                <a:tc>
                  <a:txBody>
                    <a:bodyPr/>
                    <a:lstStyle/>
                    <a:p>
                      <a:r>
                        <a:rPr lang="en-US" sz="1600" dirty="0"/>
                        <a:t>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Turkey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Zealand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424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64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BED45-37E6-2F48-B6A4-C102EB85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913"/>
            <a:ext cx="8136830" cy="508000"/>
          </a:xfrm>
        </p:spPr>
        <p:txBody>
          <a:bodyPr/>
          <a:lstStyle/>
          <a:p>
            <a:pPr algn="ctr"/>
            <a:r>
              <a:rPr lang="en-US" dirty="0"/>
              <a:t>Results so far (contd.):-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6A75B-1F18-4C4A-8079-FB3836914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25538"/>
            <a:ext cx="8567613" cy="532765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endParaRPr lang="en-US" sz="1600" dirty="0"/>
          </a:p>
          <a:p>
            <a:pPr>
              <a:buFont typeface="Wingdings" pitchFamily="2" charset="2"/>
              <a:buChar char="q"/>
            </a:pPr>
            <a:r>
              <a:rPr lang="en-US" sz="1600" dirty="0"/>
              <a:t>Based on the previous pots, one of possible Groups of team could be as follows:-</a:t>
            </a:r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DE6A740-A977-3341-9FCC-901011F0F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078702"/>
              </p:ext>
            </p:extLst>
          </p:nvPr>
        </p:nvGraphicFramePr>
        <p:xfrm>
          <a:off x="251521" y="2060849"/>
          <a:ext cx="8567616" cy="3096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474">
                  <a:extLst>
                    <a:ext uri="{9D8B030D-6E8A-4147-A177-3AD203B41FA5}">
                      <a16:colId xmlns:a16="http://schemas.microsoft.com/office/drawing/2014/main" val="1409034371"/>
                    </a:ext>
                  </a:extLst>
                </a:gridCol>
                <a:gridCol w="1043474">
                  <a:extLst>
                    <a:ext uri="{9D8B030D-6E8A-4147-A177-3AD203B41FA5}">
                      <a16:colId xmlns:a16="http://schemas.microsoft.com/office/drawing/2014/main" val="554501327"/>
                    </a:ext>
                  </a:extLst>
                </a:gridCol>
                <a:gridCol w="1043474">
                  <a:extLst>
                    <a:ext uri="{9D8B030D-6E8A-4147-A177-3AD203B41FA5}">
                      <a16:colId xmlns:a16="http://schemas.microsoft.com/office/drawing/2014/main" val="1241278277"/>
                    </a:ext>
                  </a:extLst>
                </a:gridCol>
                <a:gridCol w="1043474">
                  <a:extLst>
                    <a:ext uri="{9D8B030D-6E8A-4147-A177-3AD203B41FA5}">
                      <a16:colId xmlns:a16="http://schemas.microsoft.com/office/drawing/2014/main" val="2601897285"/>
                    </a:ext>
                  </a:extLst>
                </a:gridCol>
                <a:gridCol w="1043474">
                  <a:extLst>
                    <a:ext uri="{9D8B030D-6E8A-4147-A177-3AD203B41FA5}">
                      <a16:colId xmlns:a16="http://schemas.microsoft.com/office/drawing/2014/main" val="2196662723"/>
                    </a:ext>
                  </a:extLst>
                </a:gridCol>
                <a:gridCol w="1043474">
                  <a:extLst>
                    <a:ext uri="{9D8B030D-6E8A-4147-A177-3AD203B41FA5}">
                      <a16:colId xmlns:a16="http://schemas.microsoft.com/office/drawing/2014/main" val="3800819771"/>
                    </a:ext>
                  </a:extLst>
                </a:gridCol>
                <a:gridCol w="1043474">
                  <a:extLst>
                    <a:ext uri="{9D8B030D-6E8A-4147-A177-3AD203B41FA5}">
                      <a16:colId xmlns:a16="http://schemas.microsoft.com/office/drawing/2014/main" val="37179094"/>
                    </a:ext>
                  </a:extLst>
                </a:gridCol>
                <a:gridCol w="1263298">
                  <a:extLst>
                    <a:ext uri="{9D8B030D-6E8A-4147-A177-3AD203B41FA5}">
                      <a16:colId xmlns:a16="http://schemas.microsoft.com/office/drawing/2014/main" val="2715978422"/>
                    </a:ext>
                  </a:extLst>
                </a:gridCol>
              </a:tblGrid>
              <a:tr h="746115">
                <a:tc>
                  <a:txBody>
                    <a:bodyPr/>
                    <a:lstStyle/>
                    <a:p>
                      <a:r>
                        <a:rPr lang="en-US" sz="1400" dirty="0"/>
                        <a:t>Group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Group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Group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Group 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Group 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Group 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Group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Group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613756"/>
                  </a:ext>
                </a:extLst>
              </a:tr>
              <a:tr h="587557">
                <a:tc>
                  <a:txBody>
                    <a:bodyPr/>
                    <a:lstStyle/>
                    <a:p>
                      <a:r>
                        <a:rPr lang="en-US" sz="1400" dirty="0"/>
                        <a:t>Brazil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England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Qatar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Uruguay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Argentina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Portugal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127341"/>
                  </a:ext>
                </a:extLst>
              </a:tr>
              <a:tr h="587557">
                <a:tc>
                  <a:txBody>
                    <a:bodyPr/>
                    <a:lstStyle/>
                    <a:p>
                      <a:r>
                        <a:rPr lang="en-US" sz="1400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Italy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Croatia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Columbia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Netherlands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67725"/>
                  </a:ext>
                </a:extLst>
              </a:tr>
              <a:tr h="587557">
                <a:tc>
                  <a:txBody>
                    <a:bodyPr/>
                    <a:lstStyle/>
                    <a:p>
                      <a:r>
                        <a:rPr lang="en-US" sz="1400" dirty="0"/>
                        <a:t>Serbia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Turkey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Sweden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Senegal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18568"/>
                  </a:ext>
                </a:extLst>
              </a:tr>
              <a:tr h="587557">
                <a:tc>
                  <a:txBody>
                    <a:bodyPr/>
                    <a:lstStyle/>
                    <a:p>
                      <a:r>
                        <a:rPr lang="en-US" sz="1400" dirty="0"/>
                        <a:t>Costa 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New Zealand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South Korea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Morocco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Ghana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Saudi Arabia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Ivory Coast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11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50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D5CD-5458-8A45-9384-F20765F7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913"/>
            <a:ext cx="8208838" cy="508000"/>
          </a:xfrm>
        </p:spPr>
        <p:txBody>
          <a:bodyPr/>
          <a:lstStyle/>
          <a:p>
            <a:pPr algn="ctr"/>
            <a:r>
              <a:rPr lang="en-US" dirty="0"/>
              <a:t>Results so far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53EA0-2831-164C-806A-6066CF9B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567613" cy="5472460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After executing the developed code multiple times via changing the simulation count, below sample observations are noted:- 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 Percentage of France reaching World cup is </a:t>
            </a:r>
            <a:r>
              <a:rPr lang="en-US" sz="1400" dirty="0">
                <a:highlight>
                  <a:srgbClr val="FFFF00"/>
                </a:highlight>
              </a:rPr>
              <a:t>78 % </a:t>
            </a:r>
            <a:r>
              <a:rPr lang="en-US" sz="1400" dirty="0"/>
              <a:t>after </a:t>
            </a:r>
            <a:r>
              <a:rPr lang="en-US" sz="1400" dirty="0">
                <a:highlight>
                  <a:srgbClr val="FFFF00"/>
                </a:highlight>
              </a:rPr>
              <a:t>50</a:t>
            </a:r>
            <a:r>
              <a:rPr lang="en-US" sz="1400" dirty="0"/>
              <a:t> simulation.</a:t>
            </a:r>
          </a:p>
          <a:p>
            <a:pPr>
              <a:buFont typeface="Wingdings" pitchFamily="2" charset="2"/>
              <a:buChar char="q"/>
            </a:pPr>
            <a:endParaRPr lang="en-US" sz="14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 Percentage of France reaching World cup is </a:t>
            </a:r>
            <a:r>
              <a:rPr lang="en-US" sz="1400" dirty="0">
                <a:highlight>
                  <a:srgbClr val="FFFF00"/>
                </a:highlight>
              </a:rPr>
              <a:t>84 % </a:t>
            </a:r>
            <a:r>
              <a:rPr lang="en-US" sz="1400" dirty="0"/>
              <a:t>after </a:t>
            </a:r>
            <a:r>
              <a:rPr lang="en-US" sz="1400" dirty="0">
                <a:highlight>
                  <a:srgbClr val="FFFF00"/>
                </a:highlight>
              </a:rPr>
              <a:t>100 </a:t>
            </a:r>
            <a:r>
              <a:rPr lang="en-US" sz="1400" dirty="0"/>
              <a:t>simulation.</a:t>
            </a:r>
          </a:p>
          <a:p>
            <a:pPr>
              <a:buFont typeface="Wingdings" pitchFamily="2" charset="2"/>
              <a:buChar char="q"/>
            </a:pPr>
            <a:endParaRPr lang="en-US" sz="14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Percentage of France reaching World cup is </a:t>
            </a:r>
            <a:r>
              <a:rPr lang="en-US" sz="1400" dirty="0">
                <a:highlight>
                  <a:srgbClr val="FFFF00"/>
                </a:highlight>
              </a:rPr>
              <a:t>83.5 % </a:t>
            </a:r>
            <a:r>
              <a:rPr lang="en-US" sz="1400" dirty="0"/>
              <a:t>after </a:t>
            </a:r>
            <a:r>
              <a:rPr lang="en-US" sz="1400" dirty="0">
                <a:highlight>
                  <a:srgbClr val="FFFF00"/>
                </a:highlight>
              </a:rPr>
              <a:t>200 </a:t>
            </a:r>
            <a:r>
              <a:rPr lang="en-US" sz="1400" dirty="0"/>
              <a:t>simulation.</a:t>
            </a:r>
          </a:p>
          <a:p>
            <a:pPr>
              <a:buFont typeface="Wingdings" pitchFamily="2" charset="2"/>
              <a:buChar char="q"/>
            </a:pPr>
            <a:endParaRPr lang="en-US" sz="14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Percentage of France reaching World cup is </a:t>
            </a:r>
            <a:r>
              <a:rPr lang="en-US" sz="1400" dirty="0">
                <a:highlight>
                  <a:srgbClr val="FFFF00"/>
                </a:highlight>
              </a:rPr>
              <a:t>84.2 % </a:t>
            </a:r>
            <a:r>
              <a:rPr lang="en-US" sz="1400" dirty="0"/>
              <a:t>after </a:t>
            </a:r>
            <a:r>
              <a:rPr lang="en-US" sz="1400" dirty="0">
                <a:highlight>
                  <a:srgbClr val="FFFF00"/>
                </a:highlight>
              </a:rPr>
              <a:t>500 </a:t>
            </a:r>
            <a:r>
              <a:rPr lang="en-US" sz="1400" dirty="0"/>
              <a:t>simulation.</a:t>
            </a:r>
          </a:p>
          <a:p>
            <a:pPr>
              <a:buFont typeface="Wingdings" pitchFamily="2" charset="2"/>
              <a:buChar char="q"/>
            </a:pPr>
            <a:endParaRPr lang="en-US" sz="1400" dirty="0"/>
          </a:p>
          <a:p>
            <a:pPr>
              <a:buFont typeface="Wingdings" pitchFamily="2" charset="2"/>
              <a:buChar char="q"/>
            </a:pPr>
            <a:r>
              <a:rPr lang="en-US" sz="1400" dirty="0"/>
              <a:t>Percentage of France reaching World cup is </a:t>
            </a:r>
            <a:r>
              <a:rPr lang="en-US" sz="1400" dirty="0">
                <a:highlight>
                  <a:srgbClr val="FFFF00"/>
                </a:highlight>
              </a:rPr>
              <a:t>81.39 % </a:t>
            </a:r>
            <a:r>
              <a:rPr lang="en-US" sz="1400" dirty="0"/>
              <a:t>after </a:t>
            </a:r>
            <a:r>
              <a:rPr lang="en-US" sz="1400" dirty="0">
                <a:highlight>
                  <a:srgbClr val="FFFF00"/>
                </a:highlight>
              </a:rPr>
              <a:t>1000 </a:t>
            </a:r>
            <a:r>
              <a:rPr lang="en-US" sz="1400" dirty="0"/>
              <a:t>simulation.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11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71376-5DB9-3745-A2FB-FD829701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913"/>
            <a:ext cx="8136830" cy="508000"/>
          </a:xfrm>
        </p:spPr>
        <p:txBody>
          <a:bodyPr/>
          <a:lstStyle/>
          <a:p>
            <a:pPr algn="ctr"/>
            <a:r>
              <a:rPr lang="en-US" dirty="0"/>
              <a:t>Improvisation and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D1E2-580D-054D-8EC3-7BA1630EB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980728"/>
            <a:ext cx="8495605" cy="547246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To evaluate the other hypothesis, the host nation home conditions is going to affect the matches of the group stages.  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Furthermore, this world cup is taking place in December than the usual June – August period, leading to uncertainty about team performance.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It can be inferred that pot seedings can play a major role in determining the qualification from group stage. Agree or Disagree ? Thoughts ? 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In the upcoming weeks, I wish to introduce the various match results of the group stages, that can easily consider or disregard the hypothesis.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178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6063-E788-B244-866E-BC15075C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913"/>
            <a:ext cx="8136830" cy="50800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A740D-194E-A646-A0F5-5C235F6A4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36711"/>
            <a:ext cx="8891141" cy="5832375"/>
          </a:xfrm>
        </p:spPr>
        <p:txBody>
          <a:bodyPr/>
          <a:lstStyle/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itchFamily="2" charset="2"/>
              <a:buChar char="§"/>
            </a:pP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https://www.espn.com/soccer/fifa-world-cup/story/3860182/2022-world-cup-how-qualifying-works-around-the-world</a:t>
            </a:r>
            <a:endParaRPr lang="en-US" sz="1400" dirty="0"/>
          </a:p>
          <a:p>
            <a:pPr>
              <a:buFont typeface="Wingdings" pitchFamily="2" charset="2"/>
              <a:buChar char="§"/>
            </a:pPr>
            <a:endParaRPr lang="en-US" sz="1400" dirty="0"/>
          </a:p>
          <a:p>
            <a:pPr>
              <a:buFont typeface="Wingdings" pitchFamily="2" charset="2"/>
              <a:buChar char="§"/>
            </a:pPr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https://towardsdatascience.com/simulating-the-fifa-world-cup-2022-d363fad7da22</a:t>
            </a:r>
            <a:endParaRPr lang="en-US" sz="1400" dirty="0"/>
          </a:p>
          <a:p>
            <a:pPr>
              <a:buFont typeface="Wingdings" pitchFamily="2" charset="2"/>
              <a:buChar char="§"/>
            </a:pPr>
            <a:endParaRPr lang="en-US" sz="1400" dirty="0"/>
          </a:p>
          <a:p>
            <a:pPr>
              <a:buFont typeface="Wingdings" pitchFamily="2" charset="2"/>
              <a:buChar char="§"/>
            </a:pP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https://core.ac.uk/download/pdf/216466812.pdf</a:t>
            </a:r>
            <a:endParaRPr lang="en-US" sz="1400" dirty="0"/>
          </a:p>
          <a:p>
            <a:pPr>
              <a:buFont typeface="Wingdings" pitchFamily="2" charset="2"/>
              <a:buChar char="§"/>
            </a:pPr>
            <a:endParaRPr lang="en-US" sz="1400" dirty="0"/>
          </a:p>
          <a:p>
            <a:pPr>
              <a:buFont typeface="Wingdings" pitchFamily="2" charset="2"/>
              <a:buChar char="§"/>
            </a:pPr>
            <a:r>
              <a:rPr lang="en-US" sz="1400" u="sng" dirty="0"/>
              <a:t>https://</a:t>
            </a:r>
            <a:r>
              <a:rPr lang="en-US" sz="1400" u="sng" dirty="0" err="1"/>
              <a:t>en.wikipedia.org</a:t>
            </a:r>
            <a:r>
              <a:rPr lang="en-US" sz="1400" u="sng" dirty="0"/>
              <a:t>/wiki/2018_FIFA_World_Cup_seeding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12696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9" name="Title 1">
            <a:extLst>
              <a:ext uri="{FF2B5EF4-FFF2-40B4-BE49-F238E27FC236}">
                <a16:creationId xmlns:a16="http://schemas.microsoft.com/office/drawing/2014/main" id="{1CA6052C-CCB0-42BC-B238-7F2CBD396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88913"/>
            <a:ext cx="7776790" cy="50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7507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5078413" y="1125538"/>
            <a:ext cx="3668712" cy="5327650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1CFE1C-03D0-154F-B505-514F11A2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68544" cy="67413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14A3-8CAA-4049-A37B-6B4370EB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8913"/>
            <a:ext cx="8064822" cy="508000"/>
          </a:xfrm>
        </p:spPr>
        <p:txBody>
          <a:bodyPr/>
          <a:lstStyle/>
          <a:p>
            <a:r>
              <a:rPr lang="en-US" dirty="0"/>
              <a:t>	 		Tables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CC1A3-6661-5C43-90FA-19B22DB1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1" y="908720"/>
            <a:ext cx="8712968" cy="5745480"/>
          </a:xfrm>
        </p:spPr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2000" dirty="0"/>
              <a:t>Guess the Players (Fun Activity)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Introduction about the FIFA World Cup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Purpose of the Project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Approach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Data Sets Sources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Hypothesis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Keen Observations and Design Process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Results so far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Improvisation and Future Scope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References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Questions / Suggestions</a:t>
            </a:r>
          </a:p>
        </p:txBody>
      </p:sp>
    </p:spTree>
    <p:extLst>
      <p:ext uri="{BB962C8B-B14F-4D97-AF65-F5344CB8AC3E}">
        <p14:creationId xmlns:p14="http://schemas.microsoft.com/office/powerpoint/2010/main" val="1428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5888"/>
            <a:ext cx="8208268" cy="649287"/>
          </a:xfrm>
        </p:spPr>
        <p:txBody>
          <a:bodyPr/>
          <a:lstStyle/>
          <a:p>
            <a:r>
              <a:rPr lang="en-US" b="1" dirty="0">
                <a:latin typeface="Tahoma" charset="0"/>
              </a:rPr>
              <a:t>Guess the Players ??? (Fun Activity) </a:t>
            </a:r>
            <a:endParaRPr lang="uk-UA" b="1" dirty="0">
              <a:latin typeface="Tahoma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80728"/>
            <a:ext cx="8640804" cy="5544616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endParaRPr lang="uk-UA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4D19A-2702-7E43-981F-FC88CD812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6" y="1113868"/>
            <a:ext cx="2448116" cy="2448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836B7-A3ED-854F-B3CD-6C1510407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6136" y="1113867"/>
            <a:ext cx="2663652" cy="24482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82A0A4-CB30-2C42-934A-6B23C80A3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792" y="3910848"/>
            <a:ext cx="3214054" cy="254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874A-1FA8-BB4F-A2A8-B65A40F3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88913"/>
            <a:ext cx="7848798" cy="508000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748AB-E401-854A-A289-FB06A31A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193" y="935464"/>
            <a:ext cx="8567613" cy="5760366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The FIFA World Cup is the most widely viewed and followed sporting event in the world.</a:t>
            </a:r>
          </a:p>
          <a:p>
            <a:pPr>
              <a:buFont typeface="Wingdings" pitchFamily="2" charset="2"/>
              <a:buChar char="Ø"/>
            </a:pPr>
            <a:endParaRPr lang="en-US" sz="1600" dirty="0"/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32 teams qualify for the tournament with the host nation given an automatic qualification</a:t>
            </a:r>
            <a:r>
              <a:rPr lang="en-US" sz="1600" dirty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600" dirty="0"/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The qualified team comes from six confederations (continents): </a:t>
            </a:r>
          </a:p>
          <a:p>
            <a:pPr lvl="2">
              <a:buFont typeface="+mj-lt"/>
              <a:buAutoNum type="arabicPeriod"/>
            </a:pPr>
            <a:r>
              <a:rPr lang="en-US" sz="1400" dirty="0">
                <a:ea typeface="+mn-ea"/>
                <a:cs typeface="+mn-cs"/>
              </a:rPr>
              <a:t>CAF (Africa)</a:t>
            </a:r>
          </a:p>
          <a:p>
            <a:pPr lvl="2">
              <a:buFont typeface="+mj-lt"/>
              <a:buAutoNum type="arabicPeriod"/>
            </a:pPr>
            <a:r>
              <a:rPr lang="en-US" sz="1400" dirty="0">
                <a:ea typeface="+mn-ea"/>
                <a:cs typeface="+mn-cs"/>
              </a:rPr>
              <a:t>AFC (Asia)</a:t>
            </a:r>
          </a:p>
          <a:p>
            <a:pPr lvl="2">
              <a:buFont typeface="+mj-lt"/>
              <a:buAutoNum type="arabicPeriod"/>
            </a:pPr>
            <a:r>
              <a:rPr lang="en-US" sz="1400" dirty="0">
                <a:ea typeface="+mn-ea"/>
                <a:cs typeface="+mn-cs"/>
              </a:rPr>
              <a:t>CONENBOL (South America)</a:t>
            </a:r>
          </a:p>
          <a:p>
            <a:pPr lvl="2">
              <a:buFont typeface="+mj-lt"/>
              <a:buAutoNum type="arabicPeriod"/>
            </a:pPr>
            <a:r>
              <a:rPr lang="en-US" sz="1400" dirty="0">
                <a:ea typeface="+mn-ea"/>
                <a:cs typeface="+mn-cs"/>
              </a:rPr>
              <a:t>CONCACAF (North America)</a:t>
            </a:r>
          </a:p>
          <a:p>
            <a:pPr lvl="2">
              <a:buFont typeface="+mj-lt"/>
              <a:buAutoNum type="arabicPeriod"/>
            </a:pPr>
            <a:r>
              <a:rPr lang="en-US" sz="1400" dirty="0">
                <a:ea typeface="+mn-ea"/>
                <a:cs typeface="+mn-cs"/>
              </a:rPr>
              <a:t>Oceania</a:t>
            </a:r>
          </a:p>
          <a:p>
            <a:pPr lvl="2">
              <a:buFont typeface="+mj-lt"/>
              <a:buAutoNum type="arabicPeriod"/>
            </a:pPr>
            <a:r>
              <a:rPr lang="en-US" sz="1400" dirty="0">
                <a:ea typeface="+mn-ea"/>
                <a:cs typeface="+mn-cs"/>
              </a:rPr>
              <a:t>UEFA (Europe)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Tournament Format is as follow :- </a:t>
            </a:r>
          </a:p>
          <a:p>
            <a:pPr lvl="2">
              <a:buFont typeface="+mj-lt"/>
              <a:buAutoNum type="alphaLcParenR"/>
            </a:pPr>
            <a:r>
              <a:rPr lang="en-US" sz="1400" dirty="0">
                <a:ea typeface="+mn-ea"/>
                <a:cs typeface="+mn-cs"/>
              </a:rPr>
              <a:t>Group Stages (32 teams split into 8 groups)</a:t>
            </a:r>
          </a:p>
          <a:p>
            <a:pPr lvl="2">
              <a:buFont typeface="+mj-lt"/>
              <a:buAutoNum type="alphaLcParenR"/>
            </a:pPr>
            <a:r>
              <a:rPr lang="en-US" sz="1400" dirty="0">
                <a:ea typeface="+mn-ea"/>
                <a:cs typeface="+mn-cs"/>
              </a:rPr>
              <a:t>Last -16 Stage (Top 2 teams from each group qualify)</a:t>
            </a:r>
          </a:p>
          <a:p>
            <a:pPr lvl="2">
              <a:buFont typeface="+mj-lt"/>
              <a:buAutoNum type="alphaLcParenR"/>
            </a:pPr>
            <a:r>
              <a:rPr lang="en-US" sz="1400" dirty="0">
                <a:ea typeface="+mn-ea"/>
                <a:cs typeface="+mn-cs"/>
              </a:rPr>
              <a:t>Quarter-Final</a:t>
            </a:r>
          </a:p>
          <a:p>
            <a:pPr lvl="2">
              <a:buFont typeface="+mj-lt"/>
              <a:buAutoNum type="alphaLcParenR"/>
            </a:pPr>
            <a:r>
              <a:rPr lang="en-US" sz="1400" dirty="0">
                <a:ea typeface="+mn-ea"/>
                <a:cs typeface="+mn-cs"/>
              </a:rPr>
              <a:t>Semi-Final</a:t>
            </a:r>
          </a:p>
          <a:p>
            <a:pPr lvl="2">
              <a:buFont typeface="+mj-lt"/>
              <a:buAutoNum type="alphaLcParenR"/>
            </a:pPr>
            <a:r>
              <a:rPr lang="en-US" sz="1400" dirty="0">
                <a:ea typeface="+mn-ea"/>
                <a:cs typeface="+mn-cs"/>
              </a:rPr>
              <a:t>Final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522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282C-ED2D-8047-A7E3-4223AF9F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88913"/>
            <a:ext cx="8136830" cy="508000"/>
          </a:xfrm>
        </p:spPr>
        <p:txBody>
          <a:bodyPr/>
          <a:lstStyle/>
          <a:p>
            <a:pPr algn="ctr"/>
            <a:r>
              <a:rPr lang="en-US" dirty="0"/>
              <a:t>Project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3CA1D-479B-9041-ACC9-565E347C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25537"/>
            <a:ext cx="8495605" cy="5543549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endParaRPr lang="en-US" sz="1600" dirty="0"/>
          </a:p>
          <a:p>
            <a:pPr algn="just">
              <a:buFont typeface="Wingdings" pitchFamily="2" charset="2"/>
              <a:buChar char="v"/>
            </a:pPr>
            <a:r>
              <a:rPr lang="en-US" sz="1600" dirty="0"/>
              <a:t>With this Project, I aim to enhance the previously developed World Cup 2018 simulation from the Programming Analytics Spring 2018 students and making an enhanced simulation for the World Cup 2022. (Type III analysis)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/>
              <a:t>Previous Project Link: - </a:t>
            </a:r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https://github.com/hiralrayani/World-Cup-Simulator.git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Loopholes in Previous Project:- </a:t>
            </a:r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itchFamily="2" charset="2"/>
              <a:buChar char="v"/>
            </a:pPr>
            <a:r>
              <a:rPr lang="en-US" sz="1600" dirty="0"/>
              <a:t>The previous simulation, assumed that toss would play a key role in deciding the match result.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/>
              <a:t>It didn’t consider the pot seedings based on ranking in assigning the teams into various groups.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/>
              <a:t>Randomly assigning the team the attacking prowess and defensive prowess based on their current rankings from the range of 38 to 83.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/>
              <a:t>There were no consideration for the players data belonging to each team to compute the teams attacking, defensive and goalkeeper strength.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575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A9CE-D199-DD42-9B14-77974BDD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16632"/>
            <a:ext cx="8136830" cy="580281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EED7F-6342-614D-98D9-EB492E269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8720"/>
            <a:ext cx="8639621" cy="5544468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endParaRPr lang="en-US" sz="1800" dirty="0"/>
          </a:p>
          <a:p>
            <a:pPr>
              <a:buFont typeface="Wingdings" pitchFamily="2" charset="2"/>
              <a:buChar char="v"/>
            </a:pPr>
            <a:r>
              <a:rPr lang="en-US" sz="1600" dirty="0"/>
              <a:t>We will first compute the teams that are likely to qualify for the World Cup.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/>
              <a:t>The qualification of the team is based on the following factors:- 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Current ranking (normalized for each confederation while calculation)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Attacking prowess (Using Avg Attacking Players Rating)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Defensive prowess (Using Avg Defensive Players Rating)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Goalkeeper prowess (Using Avg Goalkeeper Players Rating)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Median player rating.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Total market value of the Players in the team.</a:t>
            </a:r>
          </a:p>
          <a:p>
            <a:pPr lvl="2">
              <a:buFont typeface="+mj-lt"/>
              <a:buAutoNum type="arabicPeriod"/>
            </a:pPr>
            <a:r>
              <a:rPr lang="en-US" sz="1600" dirty="0"/>
              <a:t>Number of teams that can qualify from each consideration.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/>
              <a:t>All teams qualified (with host nation Qatar given direct entry), then are split into the 8 groups.</a:t>
            </a:r>
          </a:p>
          <a:p>
            <a:pPr>
              <a:buFont typeface="Wingdings" pitchFamily="2" charset="2"/>
              <a:buChar char="v"/>
            </a:pPr>
            <a:r>
              <a:rPr lang="en-US" sz="1600" dirty="0"/>
              <a:t>The groups of each team is based on Pots Seeding as explained in upcoming slides.</a:t>
            </a:r>
          </a:p>
          <a:p>
            <a:pPr>
              <a:buFont typeface="Wingdings" pitchFamily="2" charset="2"/>
              <a:buChar char="v"/>
            </a:pPr>
            <a:endParaRPr lang="en-US" sz="1800" dirty="0"/>
          </a:p>
          <a:p>
            <a:pPr>
              <a:buFont typeface="Wingdings" pitchFamily="2" charset="2"/>
              <a:buChar char="v"/>
            </a:pPr>
            <a:endParaRPr lang="en-US" sz="1800" dirty="0"/>
          </a:p>
          <a:p>
            <a:pPr>
              <a:buFont typeface="Wingdings" pitchFamily="2" charset="2"/>
              <a:buChar char="v"/>
            </a:pPr>
            <a:endParaRPr lang="en-US" sz="1800" dirty="0"/>
          </a:p>
          <a:p>
            <a:pPr marL="914400" lvl="2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5353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155E-6AB1-5241-A535-78AD5039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07" y="152400"/>
            <a:ext cx="8208838" cy="519914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ACD69-142F-2E41-90FC-E4C46D242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567613" cy="5544468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r>
              <a:rPr lang="en-US" sz="1400" dirty="0"/>
              <a:t>The teams in groups is dependent on Pots Seeding.</a:t>
            </a:r>
          </a:p>
          <a:p>
            <a:pPr>
              <a:buFont typeface="Wingdings" pitchFamily="2" charset="2"/>
              <a:buChar char="v"/>
            </a:pPr>
            <a:r>
              <a:rPr lang="en-US" sz="1400" dirty="0"/>
              <a:t>The 4 pots similar to the one below predominantly defines the groups of each team. The host nation Qatar automatically is put to the Pot1.</a:t>
            </a:r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>
              <a:buFont typeface="Wingdings" pitchFamily="2" charset="2"/>
              <a:buChar char="v"/>
            </a:pPr>
            <a:r>
              <a:rPr lang="en-US" sz="1400" dirty="0"/>
              <a:t>Teams in the pots are officially decided as per their ranking. </a:t>
            </a:r>
          </a:p>
          <a:p>
            <a:pPr>
              <a:buFont typeface="Wingdings" pitchFamily="2" charset="2"/>
              <a:buChar char="v"/>
            </a:pPr>
            <a:r>
              <a:rPr lang="en-US" sz="1400" dirty="0"/>
              <a:t>Once the pots are filled as per qualified team ranking, the 8 groups are randomly constructed, with each group containing one team from every Pot.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C3868BA-4B93-8F4E-9DF5-644791DB9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01649"/>
              </p:ext>
            </p:extLst>
          </p:nvPr>
        </p:nvGraphicFramePr>
        <p:xfrm>
          <a:off x="899591" y="1930553"/>
          <a:ext cx="626469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174">
                  <a:extLst>
                    <a:ext uri="{9D8B030D-6E8A-4147-A177-3AD203B41FA5}">
                      <a16:colId xmlns:a16="http://schemas.microsoft.com/office/drawing/2014/main" val="129746839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val="584377642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val="181014227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val="1368659077"/>
                    </a:ext>
                  </a:extLst>
                </a:gridCol>
              </a:tblGrid>
              <a:tr h="352037">
                <a:tc>
                  <a:txBody>
                    <a:bodyPr/>
                    <a:lstStyle/>
                    <a:p>
                      <a:r>
                        <a:rPr lang="en-US" dirty="0"/>
                        <a:t>Pot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555989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r>
                        <a:rPr lang="en-US" dirty="0"/>
                        <a:t>Qatar (Host)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821351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811676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084059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381182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345870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67602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41906"/>
                  </a:ext>
                </a:extLst>
              </a:tr>
              <a:tr h="35203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0289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F5253CB-94AA-0A43-8827-1175B4D65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F8E90E4-9C16-6648-946F-73805783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EB7E36-42FF-ED4F-82E9-0692F05E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859704C-57E5-FC4B-8089-7193DE728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A421BE-698A-4841-862D-A0A92B1E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3AC5BD9-8364-3149-A5BB-A63C9679B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EE378F-2D78-C04B-B55D-ACA2A9DC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67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4C0EEAC0-D5C4-6F45-8BDC-46A4B541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B392666-E7F1-E140-957F-F55C84F4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9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10ED6B02-363E-D04E-812C-FC987403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A8D8CA2-C7B3-1240-BAA2-3AE69130E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68F31620-85AC-644A-9672-C1D4B07E9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7506655-8D55-7F4E-84D4-D0626FD8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FE853ABB-7581-664C-92D0-990F901D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1DFAFDA-CE76-9143-8C1E-CEDBCDF4D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E9061243-23AB-EC46-824F-AC6DBAF8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237DC9F-ECF2-8E40-82E8-0D9DCC0F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2C334233-AEED-1444-A610-C539E9953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9DF9E72A-20EA-A548-973E-18309D2CA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977F0C10-2D83-974D-B636-B719BECCA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E6513062-45F6-4C44-9383-0220F1F08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EF085D8B-5C13-6D47-88FB-D4AF62768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6D38DB8-484D-5E47-ABBF-77B02CCF2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>
            <a:extLst>
              <a:ext uri="{FF2B5EF4-FFF2-40B4-BE49-F238E27FC236}">
                <a16:creationId xmlns:a16="http://schemas.microsoft.com/office/drawing/2014/main" id="{0043D6BC-6F59-684F-87BB-309C3F6CE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38D1C245-3815-514E-9D71-58DA003C8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>
            <a:extLst>
              <a:ext uri="{FF2B5EF4-FFF2-40B4-BE49-F238E27FC236}">
                <a16:creationId xmlns:a16="http://schemas.microsoft.com/office/drawing/2014/main" id="{E11A7963-E0B1-8D4A-B292-60FECE5C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00C0CAA0-C562-2349-8BDA-C48D24C6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>
            <a:extLst>
              <a:ext uri="{FF2B5EF4-FFF2-40B4-BE49-F238E27FC236}">
                <a16:creationId xmlns:a16="http://schemas.microsoft.com/office/drawing/2014/main" id="{89BB6138-234E-464D-A37A-00CA367D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AD902ADC-696A-B94F-8824-F363DDDF1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>
            <a:extLst>
              <a:ext uri="{FF2B5EF4-FFF2-40B4-BE49-F238E27FC236}">
                <a16:creationId xmlns:a16="http://schemas.microsoft.com/office/drawing/2014/main" id="{083BB414-F460-B047-A9A4-66BE36F82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D1E050D3-EC3A-9648-82FE-3A1760A5B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>
            <a:extLst>
              <a:ext uri="{FF2B5EF4-FFF2-40B4-BE49-F238E27FC236}">
                <a16:creationId xmlns:a16="http://schemas.microsoft.com/office/drawing/2014/main" id="{FCC879DD-7564-944E-A397-32BC88A6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C03766D9-F28F-5D4A-A079-F8F1AD31D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>
            <a:extLst>
              <a:ext uri="{FF2B5EF4-FFF2-40B4-BE49-F238E27FC236}">
                <a16:creationId xmlns:a16="http://schemas.microsoft.com/office/drawing/2014/main" id="{FFC53490-8F38-C740-BE3F-3C25FA043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2B6E5F00-55DF-A24B-A120-C12EEB36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>
            <a:extLst>
              <a:ext uri="{FF2B5EF4-FFF2-40B4-BE49-F238E27FC236}">
                <a16:creationId xmlns:a16="http://schemas.microsoft.com/office/drawing/2014/main" id="{6DCD2D06-B65C-EA4A-8B6D-86059A190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5C359CD7-F4EC-DD41-AF8E-3346A3A92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>
            <a:extLst>
              <a:ext uri="{FF2B5EF4-FFF2-40B4-BE49-F238E27FC236}">
                <a16:creationId xmlns:a16="http://schemas.microsoft.com/office/drawing/2014/main" id="{25DAEAFE-FA6C-024C-9BB2-43AC88E1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0EE9889D-C892-B541-8204-31B72118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67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42D3F2D9-8D2A-8D44-8BBB-21F0DB6E7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405AA89C-3B6C-0941-92D2-099FACE43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94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EA24A115-022A-2541-8595-28AC681E1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23D40EF7-44CF-514A-B8F9-38BD3A5E4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>
            <a:extLst>
              <a:ext uri="{FF2B5EF4-FFF2-40B4-BE49-F238E27FC236}">
                <a16:creationId xmlns:a16="http://schemas.microsoft.com/office/drawing/2014/main" id="{23159B1E-BEC9-EE4B-8B18-667FD4993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6ACDC520-FA22-064B-ACB1-24DCB36AB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2FD75917-224B-694F-B643-333C013CE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828EE77C-0EAF-5E4F-8FD6-C262BFC3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>
            <a:extLst>
              <a:ext uri="{FF2B5EF4-FFF2-40B4-BE49-F238E27FC236}">
                <a16:creationId xmlns:a16="http://schemas.microsoft.com/office/drawing/2014/main" id="{73EA7294-E709-724B-94FA-C367729A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2ED7B43D-B466-FD49-A0AE-0EE61AFF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804076EA-7A94-AB4F-814B-7E90F1F9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DD5B551B-B808-8D45-ADCD-B49CD7F6E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>
            <a:extLst>
              <a:ext uri="{FF2B5EF4-FFF2-40B4-BE49-F238E27FC236}">
                <a16:creationId xmlns:a16="http://schemas.microsoft.com/office/drawing/2014/main" id="{EDF5A9FA-B4FE-DD4D-9A8E-0A0A4EDF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9B5B946D-70E3-3540-AB6A-F87D88E7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>
            <a:extLst>
              <a:ext uri="{FF2B5EF4-FFF2-40B4-BE49-F238E27FC236}">
                <a16:creationId xmlns:a16="http://schemas.microsoft.com/office/drawing/2014/main" id="{A36BCB61-7237-4246-9027-992D483BF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A613C557-667C-E045-92AF-78B1B6B08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>
            <a:extLst>
              <a:ext uri="{FF2B5EF4-FFF2-40B4-BE49-F238E27FC236}">
                <a16:creationId xmlns:a16="http://schemas.microsoft.com/office/drawing/2014/main" id="{82D7EFEC-27BE-6949-A1BD-8727CC1B5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>
            <a:extLst>
              <a:ext uri="{FF2B5EF4-FFF2-40B4-BE49-F238E27FC236}">
                <a16:creationId xmlns:a16="http://schemas.microsoft.com/office/drawing/2014/main" id="{884D1B0A-E066-D341-8455-178120665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>
            <a:extLst>
              <a:ext uri="{FF2B5EF4-FFF2-40B4-BE49-F238E27FC236}">
                <a16:creationId xmlns:a16="http://schemas.microsoft.com/office/drawing/2014/main" id="{D6F83E84-D798-044E-882B-7DD90B262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>
            <a:extLst>
              <a:ext uri="{FF2B5EF4-FFF2-40B4-BE49-F238E27FC236}">
                <a16:creationId xmlns:a16="http://schemas.microsoft.com/office/drawing/2014/main" id="{A68C0870-D34D-9248-A5F0-0AA5F997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>
            <a:extLst>
              <a:ext uri="{FF2B5EF4-FFF2-40B4-BE49-F238E27FC236}">
                <a16:creationId xmlns:a16="http://schemas.microsoft.com/office/drawing/2014/main" id="{64D4E5C5-627B-554F-BD0C-4B47097E2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>
            <a:extLst>
              <a:ext uri="{FF2B5EF4-FFF2-40B4-BE49-F238E27FC236}">
                <a16:creationId xmlns:a16="http://schemas.microsoft.com/office/drawing/2014/main" id="{A9582D74-92FF-2E4C-AB7C-E462ED30D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>
            <a:extLst>
              <a:ext uri="{FF2B5EF4-FFF2-40B4-BE49-F238E27FC236}">
                <a16:creationId xmlns:a16="http://schemas.microsoft.com/office/drawing/2014/main" id="{56695F8F-8E10-DC48-BC22-391201CD8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>
            <a:extLst>
              <a:ext uri="{FF2B5EF4-FFF2-40B4-BE49-F238E27FC236}">
                <a16:creationId xmlns:a16="http://schemas.microsoft.com/office/drawing/2014/main" id="{70D2B3A5-590F-4A41-9BC8-FEEA0793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>
            <a:extLst>
              <a:ext uri="{FF2B5EF4-FFF2-40B4-BE49-F238E27FC236}">
                <a16:creationId xmlns:a16="http://schemas.microsoft.com/office/drawing/2014/main" id="{44F212C7-4BAF-8E4D-AE58-F5CD1FF82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921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558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A959-2448-1E42-8641-D31BE0A10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88913"/>
            <a:ext cx="8064822" cy="508000"/>
          </a:xfrm>
        </p:spPr>
        <p:txBody>
          <a:bodyPr/>
          <a:lstStyle/>
          <a:p>
            <a:pPr algn="ctr"/>
            <a:r>
              <a:rPr lang="en-US" dirty="0"/>
              <a:t>Data Sets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B695-7C0B-7248-BC08-F974D8579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8720"/>
            <a:ext cx="8784976" cy="5544468"/>
          </a:xfrm>
        </p:spPr>
        <p:txBody>
          <a:bodyPr/>
          <a:lstStyle/>
          <a:p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sz="1600" dirty="0" err="1"/>
              <a:t>Fifa</a:t>
            </a:r>
            <a:r>
              <a:rPr lang="en-US" sz="1600" dirty="0"/>
              <a:t> 20 Players:  </a:t>
            </a:r>
            <a:r>
              <a:rPr lang="en-US" sz="1600" dirty="0">
                <a:hlinkClick r:id="rId2"/>
              </a:rPr>
              <a:t>https://www.kaggle.com/stefanoleone992/fifa-20-complete-player-dataset</a:t>
            </a:r>
            <a:endParaRPr lang="en-US" sz="1600" dirty="0"/>
          </a:p>
          <a:p>
            <a:pPr>
              <a:buFont typeface="Wingdings" pitchFamily="2" charset="2"/>
              <a:buChar char="ü"/>
            </a:pPr>
            <a:endParaRPr lang="en-US" sz="1600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Latest FIFA Ranking: https://</a:t>
            </a:r>
            <a:r>
              <a:rPr lang="en-US" sz="1800" dirty="0" err="1"/>
              <a:t>www.fifa.com</a:t>
            </a:r>
            <a:r>
              <a:rPr lang="en-US" sz="1800" dirty="0"/>
              <a:t>/</a:t>
            </a:r>
            <a:r>
              <a:rPr lang="en-US" sz="1800" dirty="0" err="1"/>
              <a:t>fifa</a:t>
            </a:r>
            <a:r>
              <a:rPr lang="en-US" sz="1800" dirty="0"/>
              <a:t>-world-ranking/ranking-table/men/ </a:t>
            </a:r>
          </a:p>
          <a:p>
            <a:pPr marL="0" indent="0">
              <a:buNone/>
            </a:pPr>
            <a:r>
              <a:rPr lang="en-US" sz="1800" dirty="0"/>
              <a:t>                                    </a:t>
            </a:r>
            <a:r>
              <a:rPr lang="en-US" sz="1800" dirty="0">
                <a:hlinkClick r:id="rId3"/>
              </a:rPr>
              <a:t>https://www.transfermarkt.us/statistik/weltrangliste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Various Confederation data, constructed through Wikipedia.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dirty="0" err="1"/>
              <a:t>UEFA.csv</a:t>
            </a:r>
            <a:endParaRPr lang="en-US" sz="1400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dirty="0" err="1"/>
              <a:t>Asia.csv</a:t>
            </a:r>
            <a:endParaRPr lang="en-US" sz="1400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dirty="0" err="1"/>
              <a:t>AFC.csv</a:t>
            </a:r>
            <a:endParaRPr lang="en-US" sz="1400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dirty="0" err="1"/>
              <a:t>NorthAmerica.csv</a:t>
            </a:r>
            <a:endParaRPr lang="en-US" sz="1400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dirty="0" err="1"/>
              <a:t>SouthAmerica.csv</a:t>
            </a:r>
            <a:endParaRPr lang="en-US" sz="1400" b="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b="0" dirty="0" err="1"/>
              <a:t>Oceania.csv</a:t>
            </a: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endParaRPr lang="en-US" sz="16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9939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CE45-DC64-0344-ADED-1840DF1C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913"/>
            <a:ext cx="8208838" cy="508000"/>
          </a:xfrm>
        </p:spPr>
        <p:txBody>
          <a:bodyPr/>
          <a:lstStyle/>
          <a:p>
            <a:pPr algn="ctr"/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DC43-817C-DE4D-B339-7DF73848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8639621" cy="5472460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 curse of defending champion (France) bowing out from the Group Stage and / or not even making the world cup is highly unlikely.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It is highly likely that the host nation would qualify for the knockout stages.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28929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13">
      <a:dk1>
        <a:srgbClr val="4D4D4D"/>
      </a:dk1>
      <a:lt1>
        <a:srgbClr val="FFFFFF"/>
      </a:lt1>
      <a:dk2>
        <a:srgbClr val="4D4D4D"/>
      </a:dk2>
      <a:lt2>
        <a:srgbClr val="777777"/>
      </a:lt2>
      <a:accent1>
        <a:srgbClr val="969696"/>
      </a:accent1>
      <a:accent2>
        <a:srgbClr val="C0C0C0"/>
      </a:accent2>
      <a:accent3>
        <a:srgbClr val="FFFFFF"/>
      </a:accent3>
      <a:accent4>
        <a:srgbClr val="404040"/>
      </a:accent4>
      <a:accent5>
        <a:srgbClr val="C9C9C9"/>
      </a:accent5>
      <a:accent6>
        <a:srgbClr val="AEAEAE"/>
      </a:accent6>
      <a:hlink>
        <a:srgbClr val="CC00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303030"/>
        </a:lt2>
        <a:accent1>
          <a:srgbClr val="C6714B"/>
        </a:accent1>
        <a:accent2>
          <a:srgbClr val="7FC3C3"/>
        </a:accent2>
        <a:accent3>
          <a:srgbClr val="FFFFFF"/>
        </a:accent3>
        <a:accent4>
          <a:srgbClr val="404040"/>
        </a:accent4>
        <a:accent5>
          <a:srgbClr val="DFBBB1"/>
        </a:accent5>
        <a:accent6>
          <a:srgbClr val="72B0B0"/>
        </a:accent6>
        <a:hlink>
          <a:srgbClr val="5D5D5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292929"/>
        </a:lt2>
        <a:accent1>
          <a:srgbClr val="4D4D4D"/>
        </a:accent1>
        <a:accent2>
          <a:srgbClr val="5F5F5F"/>
        </a:accent2>
        <a:accent3>
          <a:srgbClr val="FFFFFF"/>
        </a:accent3>
        <a:accent4>
          <a:srgbClr val="404040"/>
        </a:accent4>
        <a:accent5>
          <a:srgbClr val="B2B2B2"/>
        </a:accent5>
        <a:accent6>
          <a:srgbClr val="555555"/>
        </a:accent6>
        <a:hlink>
          <a:srgbClr val="96969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777777"/>
        </a:lt2>
        <a:accent1>
          <a:srgbClr val="969696"/>
        </a:accent1>
        <a:accent2>
          <a:srgbClr val="C0C0C0"/>
        </a:accent2>
        <a:accent3>
          <a:srgbClr val="FFFFFF"/>
        </a:accent3>
        <a:accent4>
          <a:srgbClr val="404040"/>
        </a:accent4>
        <a:accent5>
          <a:srgbClr val="C9C9C9"/>
        </a:accent5>
        <a:accent6>
          <a:srgbClr val="AEAEAE"/>
        </a:accent6>
        <a:hlink>
          <a:srgbClr val="CC00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</TotalTime>
  <Words>1232</Words>
  <Application>Microsoft Macintosh PowerPoint</Application>
  <PresentationFormat>On-screen Show (4:3)</PresentationFormat>
  <Paragraphs>247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Tahoma</vt:lpstr>
      <vt:lpstr>Wingdings</vt:lpstr>
      <vt:lpstr>template</vt:lpstr>
      <vt:lpstr>FIFA World Cup 2022 Simulation</vt:lpstr>
      <vt:lpstr>    Tables of Content</vt:lpstr>
      <vt:lpstr>Guess the Players ??? (Fun Activity) </vt:lpstr>
      <vt:lpstr>Introduction</vt:lpstr>
      <vt:lpstr>Project Purpose</vt:lpstr>
      <vt:lpstr>Approach</vt:lpstr>
      <vt:lpstr>Approach</vt:lpstr>
      <vt:lpstr>Data Sets Sources</vt:lpstr>
      <vt:lpstr>Hypothesis</vt:lpstr>
      <vt:lpstr> Design Process and Key Observation </vt:lpstr>
      <vt:lpstr>Results so far (In process):- </vt:lpstr>
      <vt:lpstr>Results so far (contd.):- </vt:lpstr>
      <vt:lpstr>Results so far (contd.)</vt:lpstr>
      <vt:lpstr>Improvisation and Future Scope</vt:lpstr>
      <vt:lpstr>References</vt:lpstr>
      <vt:lpstr>PowerPoint Presentation</vt:lpstr>
    </vt:vector>
  </TitlesOfParts>
  <Company>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PoweredTemplates.com</dc:creator>
  <cp:lastModifiedBy>Kumar, Rajat</cp:lastModifiedBy>
  <cp:revision>221</cp:revision>
  <dcterms:created xsi:type="dcterms:W3CDTF">2006-06-13T13:38:55Z</dcterms:created>
  <dcterms:modified xsi:type="dcterms:W3CDTF">2021-10-28T18:02:40Z</dcterms:modified>
</cp:coreProperties>
</file>